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y="13716000" cx="24384000"/>
  <p:notesSz cx="6858000" cy="9144000"/>
  <p:embeddedFontLst>
    <p:embeddedFont>
      <p:font typeface="Helvetica Neue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0">
          <p15:clr>
            <a:srgbClr val="000000"/>
          </p15:clr>
        </p15:guide>
        <p15:guide id="2" pos="7680">
          <p15:clr>
            <a:srgbClr val="000000"/>
          </p15:clr>
        </p15:guide>
      </p15:sldGuideLst>
    </p:ext>
    <p:ext uri="GoogleSlidesCustomDataVersion2">
      <go:slidesCustomData xmlns:go="http://customooxmlschemas.google.com/" r:id="rId34" roundtripDataSignature="AMtx7mhUS/n7smH332BRk+hb2+WSaArj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9930A2C-112B-4BA1-AEF6-F3A7638A2BC6}">
  <a:tblStyle styleId="{69930A2C-112B-4BA1-AEF6-F3A7638A2BC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0" orient="horz"/>
        <p:guide pos="76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HelveticaNeue-bold.fntdata"/><Relationship Id="rId30" Type="http://schemas.openxmlformats.org/officeDocument/2006/relationships/font" Target="fonts/HelveticaNeue-regular.fntdata"/><Relationship Id="rId11" Type="http://schemas.openxmlformats.org/officeDocument/2006/relationships/slide" Target="slides/slide4.xml"/><Relationship Id="rId33" Type="http://schemas.openxmlformats.org/officeDocument/2006/relationships/font" Target="fonts/HelveticaNeue-boldItalic.fntdata"/><Relationship Id="rId10" Type="http://schemas.openxmlformats.org/officeDocument/2006/relationships/slide" Target="slides/slide3.xml"/><Relationship Id="rId32" Type="http://schemas.openxmlformats.org/officeDocument/2006/relationships/font" Target="fonts/HelveticaNeue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34" Type="http://customschemas.google.com/relationships/presentationmetadata" Target="meta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2.gif>
</file>

<file path=ppt/media/image23.png>
</file>

<file path=ppt/media/image3.png>
</file>

<file path=ppt/media/image4.png>
</file>

<file path=ppt/media/image5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c6106e78d_0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38c6106e78d_0_1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8c6106e78d_0_1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5" name="Google Shape;155;g38c6106e78d_0_1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8c6106e78d_0_1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g38c6106e78d_0_1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8c6106e78d_0_2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7" name="Google Shape;177;g38c6106e78d_0_2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c6106e78d_0_1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8" name="Google Shape;188;g38c6106e78d_0_1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8c6106e78d_0_2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g38c6106e78d_0_2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8c6106e78d_0_2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g38c6106e78d_0_2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8c6106e78d_0_2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38c6106e78d_0_2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8c6106e78d_0_2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38c6106e78d_0_2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9" name="Google Shape;239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" name="Google Shape;6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8c6106e78d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8c6106e78d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8c6106e78d_0_2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38c6106e78d_0_2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8c6106e78d_0_2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7" name="Google Shape;267;g38c6106e78d_0_2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" name="Google Shape;7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" name="Google Shape;8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8c6106e78d_0_3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" name="Google Shape;97;g38c6106e78d_0_3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8c6106e78d_0_1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38c6106e78d_0_1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1" name="Google Shape;11;p16"/>
          <p:cNvSpPr txBox="1"/>
          <p:nvPr>
            <p:ph idx="1" type="subTitle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2" name="Google Shape;12;p16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/>
          <p:nvPr>
            <p:ph idx="1" type="body"/>
          </p:nvPr>
        </p:nvSpPr>
        <p:spPr>
          <a:xfrm>
            <a:off x="831200" y="11281533"/>
            <a:ext cx="15996900" cy="16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48" name="Google Shape;48;p25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hasCustomPrompt="1" type="title"/>
          </p:nvPr>
        </p:nvSpPr>
        <p:spPr>
          <a:xfrm>
            <a:off x="831200" y="2949667"/>
            <a:ext cx="22721700" cy="52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51" name="Google Shape;51;p26"/>
          <p:cNvSpPr txBox="1"/>
          <p:nvPr>
            <p:ph idx="1" type="body"/>
          </p:nvPr>
        </p:nvSpPr>
        <p:spPr>
          <a:xfrm>
            <a:off x="831200" y="8405933"/>
            <a:ext cx="22721700" cy="3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5334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7"/>
          <p:cNvSpPr txBox="1"/>
          <p:nvPr>
            <p:ph idx="1" type="body"/>
          </p:nvPr>
        </p:nvSpPr>
        <p:spPr>
          <a:xfrm>
            <a:off x="1201340" y="11859862"/>
            <a:ext cx="21971100" cy="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type="title"/>
          </p:nvPr>
        </p:nvSpPr>
        <p:spPr>
          <a:xfrm>
            <a:off x="1206496" y="2574991"/>
            <a:ext cx="21971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2" type="body"/>
          </p:nvPr>
        </p:nvSpPr>
        <p:spPr>
          <a:xfrm>
            <a:off x="1201342" y="7223190"/>
            <a:ext cx="219711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 txBox="1"/>
          <p:nvPr>
            <p:ph type="title"/>
          </p:nvPr>
        </p:nvSpPr>
        <p:spPr>
          <a:xfrm>
            <a:off x="831200" y="5735600"/>
            <a:ext cx="22721700" cy="224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20" name="Google Shape;20;p18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" type="body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533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0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" type="body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463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8" name="Google Shape;28;p20"/>
          <p:cNvSpPr txBox="1"/>
          <p:nvPr>
            <p:ph idx="2" type="body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463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9" name="Google Shape;29;p20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1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831200" y="1481600"/>
            <a:ext cx="7488000" cy="20151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831200" y="3705600"/>
            <a:ext cx="7488000" cy="84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431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6" name="Google Shape;36;p22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/>
          <p:nvPr>
            <p:ph type="title"/>
          </p:nvPr>
        </p:nvSpPr>
        <p:spPr>
          <a:xfrm>
            <a:off x="1307333" y="1200400"/>
            <a:ext cx="16980900" cy="1090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39" name="Google Shape;39;p23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/>
          <p:nvPr/>
        </p:nvSpPr>
        <p:spPr>
          <a:xfrm>
            <a:off x="12192000" y="-333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4"/>
          <p:cNvSpPr txBox="1"/>
          <p:nvPr>
            <p:ph type="title"/>
          </p:nvPr>
        </p:nvSpPr>
        <p:spPr>
          <a:xfrm>
            <a:off x="708000" y="3288467"/>
            <a:ext cx="10787100" cy="39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43" name="Google Shape;43;p24"/>
          <p:cNvSpPr txBox="1"/>
          <p:nvPr>
            <p:ph idx="1" type="subTitle"/>
          </p:nvPr>
        </p:nvSpPr>
        <p:spPr>
          <a:xfrm>
            <a:off x="708000" y="7474867"/>
            <a:ext cx="10787100" cy="3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4" name="Google Shape;44;p24"/>
          <p:cNvSpPr txBox="1"/>
          <p:nvPr>
            <p:ph idx="2" type="body"/>
          </p:nvPr>
        </p:nvSpPr>
        <p:spPr>
          <a:xfrm>
            <a:off x="13172000" y="1930867"/>
            <a:ext cx="10232100" cy="98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-533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45" name="Google Shape;45;p24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>
            <a:lvl1pPr indent="-533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3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635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635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●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635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635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635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●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635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635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2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poloclub.github.io/transformer-explainer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Relationship Id="rId4" Type="http://schemas.openxmlformats.org/officeDocument/2006/relationships/hyperlink" Target="https://corsi.datamasters.it/offers/wy9pe2iA/checkout" TargetMode="External"/><Relationship Id="rId5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1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hyperlink" Target="https://tinyurl.com/SIS25-DM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"/>
          <p:cNvSpPr txBox="1"/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</a:pPr>
            <a:r>
              <a:t/>
            </a:r>
            <a:endParaRPr/>
          </a:p>
        </p:txBody>
      </p:sp>
      <p:sp>
        <p:nvSpPr>
          <p:cNvPr id="62" name="Google Shape;62;p1"/>
          <p:cNvSpPr txBox="1"/>
          <p:nvPr>
            <p:ph idx="1" type="subTitle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rmAutofit/>
          </a:bodyPr>
          <a:lstStyle/>
          <a:p>
            <a:pPr indent="-457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t/>
            </a:r>
            <a:endParaRPr/>
          </a:p>
        </p:txBody>
      </p:sp>
      <p:pic>
        <p:nvPicPr>
          <p:cNvPr descr="Immagine che contiene testo, logo, schermata, Carattere&#10;&#10;Il contenuto generato dall'IA potrebbe non essere corretto." id="63" name="Google Shape;6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3999" cy="1371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g38c6106e78d_0_1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38c6106e78d_0_162"/>
          <p:cNvSpPr txBox="1"/>
          <p:nvPr/>
        </p:nvSpPr>
        <p:spPr>
          <a:xfrm>
            <a:off x="10550521" y="5263500"/>
            <a:ext cx="103356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Bebas Neue"/>
              <a:buNone/>
            </a:pPr>
            <a:r>
              <a:rPr lang="en-US" sz="10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Machine Learning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0" name="Google Shape;150;g38c6106e78d_0_162"/>
          <p:cNvSpPr txBox="1"/>
          <p:nvPr/>
        </p:nvSpPr>
        <p:spPr>
          <a:xfrm>
            <a:off x="3303105" y="4310450"/>
            <a:ext cx="4854000" cy="39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100"/>
              <a:buFont typeface="Bebas Neue"/>
              <a:buNone/>
            </a:pPr>
            <a:r>
              <a:rPr b="1" i="0" lang="en-US" sz="28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</a:t>
            </a:r>
            <a:r>
              <a:rPr b="1" lang="en-US" sz="28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51" name="Google Shape;151;g38c6106e78d_0_1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2980" y="5389658"/>
            <a:ext cx="78743" cy="2562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38c6106e78d_0_1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8c6106e78d_0_170"/>
          <p:cNvSpPr txBox="1"/>
          <p:nvPr/>
        </p:nvSpPr>
        <p:spPr>
          <a:xfrm>
            <a:off x="1894925" y="5722825"/>
            <a:ext cx="17823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Invece di dare regole, diamo al computer degli </a:t>
            </a:r>
            <a:r>
              <a:rPr b="1"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esempi</a:t>
            </a: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gli chiediamo di </a:t>
            </a:r>
            <a:r>
              <a:rPr b="1"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imparare a colorare</a:t>
            </a: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4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g38c6106e78d_0_170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38c6106e78d_0_170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0" name="Google Shape;160;g38c6106e78d_0_170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Colorare con il ML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" name="Google Shape;161;g38c6106e78d_0_170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2" name="Google Shape;162;g38c6106e78d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inting (Provided by Tenor)" id="163" name="Google Shape;163;g38c6106e78d_0_1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1000" y="8351325"/>
            <a:ext cx="4743450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8c6106e78d_0_179"/>
          <p:cNvSpPr txBox="1"/>
          <p:nvPr/>
        </p:nvSpPr>
        <p:spPr>
          <a:xfrm>
            <a:off x="10541735" y="2508875"/>
            <a:ext cx="116133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Autoencoder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9" name="Google Shape;169;g38c6106e78d_0_179"/>
          <p:cNvSpPr txBox="1"/>
          <p:nvPr/>
        </p:nvSpPr>
        <p:spPr>
          <a:xfrm>
            <a:off x="10541000" y="4029750"/>
            <a:ext cx="13193400" cy="60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Encoder</a:t>
            </a:r>
            <a:r>
              <a:rPr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Comprime l'immagine in B/N (es. 32x32) in una rappresentazione compatta (es. 8x8), catturando le caratteristiche principali.</a:t>
            </a:r>
            <a:endParaRPr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Decoder</a:t>
            </a:r>
            <a:r>
              <a:rPr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 partire dalla rappresentazione compatta, tenta di ricostruire l'immagine a colori originale.</a:t>
            </a:r>
            <a:endParaRPr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L'obiettivo è minimizzare la differenza tra l'immagine ricostruita e quella vera.</a:t>
            </a:r>
            <a:endParaRPr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0" name="Google Shape;170;g38c6106e78d_0_179"/>
          <p:cNvSpPr txBox="1"/>
          <p:nvPr/>
        </p:nvSpPr>
        <p:spPr>
          <a:xfrm>
            <a:off x="10540998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g38c6106e78d_0_179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8c6106e78d_0_179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3" name="Google Shape;173;g38c6106e78d_0_1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Autoencoder schema.png - Wikipedia" id="174" name="Google Shape;174;g38c6106e78d_0_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750" y="2811825"/>
            <a:ext cx="8010525" cy="72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8c6106e78d_0_204"/>
          <p:cNvSpPr txBox="1"/>
          <p:nvPr/>
        </p:nvSpPr>
        <p:spPr>
          <a:xfrm>
            <a:off x="13114750" y="3689155"/>
            <a:ext cx="9174600" cy="64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Char char="●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Contenuto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60.000 immagini a colori (32x32 pixel) di oggetti comuni (aerei, auto, uccelli...).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Char char="●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Input del modello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Le immagini CIFAR-10 convertite in scala di grigi.</a:t>
            </a:r>
            <a:b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Char char="●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Output desiderato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Le immagini a colori originali.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0" name="Google Shape;180;g38c6106e78d_0_204"/>
          <p:cNvSpPr txBox="1"/>
          <p:nvPr/>
        </p:nvSpPr>
        <p:spPr>
          <a:xfrm>
            <a:off x="4206395" y="2101142"/>
            <a:ext cx="5290200" cy="7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4300"/>
              <a:buFont typeface="Raleway"/>
              <a:buNone/>
            </a:pPr>
            <a:r>
              <a:rPr b="1" lang="en-US" sz="43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Dataset CIFAR-10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g38c6106e78d_0_204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38c6106e78d_0_204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" name="Google Shape;183;g38c6106e78d_0_204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4" name="Google Shape;184;g38c6106e78d_0_2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38c6106e78d_0_2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0994" y="3689149"/>
            <a:ext cx="10681007" cy="8257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8c6106e78d_0_189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8c6106e78d_0_189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g38c6106e78d_0_189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Risultati e Limiti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g38c6106e78d_0_189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4" name="Google Shape;194;g38c6106e78d_0_1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5" name="Google Shape;195;g38c6106e78d_0_189"/>
          <p:cNvGraphicFramePr/>
          <p:nvPr/>
        </p:nvGraphicFramePr>
        <p:xfrm>
          <a:off x="2519825" y="451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{69930A2C-112B-4BA1-AEF6-F3A7638A2BC6}</a:tableStyleId>
              </a:tblPr>
              <a:tblGrid>
                <a:gridCol w="8111125"/>
                <a:gridCol w="8111125"/>
              </a:tblGrid>
              <a:tr h="1297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200">
                          <a:solidFill>
                            <a:schemeClr val="lt1"/>
                          </a:solidFill>
                        </a:rPr>
                        <a:t>Vantaggi ✅</a:t>
                      </a:r>
                      <a:endParaRPr sz="42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371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200">
                          <a:solidFill>
                            <a:schemeClr val="lt1"/>
                          </a:solidFill>
                        </a:rPr>
                        <a:t>Svantaggi ❌</a:t>
                      </a:r>
                      <a:endParaRPr sz="42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371FF"/>
                    </a:solidFill>
                  </a:tcPr>
                </a:tc>
              </a:tr>
              <a:tr h="2068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Apprendimento Automatico: Non servono regole manuali.</a:t>
                      </a:r>
                      <a:endParaRPr sz="32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Bassa Risoluzione: Il modello lavora solo su immagini 32x32.</a:t>
                      </a:r>
                      <a:endParaRPr sz="3200"/>
                    </a:p>
                  </a:txBody>
                  <a:tcPr marT="19050" marB="19050" marR="91425" marL="9142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36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Generalizzazione: Può colorare immagini mai viste prima.</a:t>
                      </a:r>
                      <a:endParaRPr sz="32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Perdita di Dettagli: Ridimensionare l'immagine di Messina la rende quasi irriconoscibile.</a:t>
                      </a:r>
                      <a:endParaRPr sz="3200"/>
                    </a:p>
                  </a:txBody>
                  <a:tcPr marT="19050" marB="19050" marR="91425" marL="9142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01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Data-Driven: Le decisioni sui colori sono basate sui dati.</a:t>
                      </a:r>
                      <a:endParaRPr sz="32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Dataset Mismatch: CIFAR-10 è molto diverso da una foto di paesaggio.</a:t>
                      </a:r>
                      <a:endParaRPr sz="3200"/>
                    </a:p>
                  </a:txBody>
                  <a:tcPr marT="19050" marB="19050" marR="91425" marL="9142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g38c6106e78d_0_2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38c6106e78d_0_217"/>
          <p:cNvSpPr txBox="1"/>
          <p:nvPr/>
        </p:nvSpPr>
        <p:spPr>
          <a:xfrm>
            <a:off x="10550521" y="5263500"/>
            <a:ext cx="103356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Bebas Neue"/>
              <a:buNone/>
            </a:pPr>
            <a:r>
              <a:rPr lang="en-US" sz="10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Generative AI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2" name="Google Shape;202;g38c6106e78d_0_217"/>
          <p:cNvSpPr txBox="1"/>
          <p:nvPr/>
        </p:nvSpPr>
        <p:spPr>
          <a:xfrm>
            <a:off x="3303105" y="4310450"/>
            <a:ext cx="4854000" cy="39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100"/>
              <a:buFont typeface="Bebas Neue"/>
              <a:buNone/>
            </a:pPr>
            <a:r>
              <a:rPr b="1" i="0" lang="en-US" sz="28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</a:t>
            </a:r>
            <a:r>
              <a:rPr b="1" lang="en-US" sz="28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03" name="Google Shape;203;g38c6106e78d_0_2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2980" y="5389658"/>
            <a:ext cx="78743" cy="2562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38c6106e78d_0_2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8c6106e78d_0_225"/>
          <p:cNvSpPr txBox="1"/>
          <p:nvPr/>
        </p:nvSpPr>
        <p:spPr>
          <a:xfrm>
            <a:off x="1894925" y="5722825"/>
            <a:ext cx="17823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Utilizziamo un modello di AI Generativa pre-addestrato come </a:t>
            </a:r>
            <a:r>
              <a:rPr b="1" lang="en-US" sz="4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Gemini Nano Banana 🍌</a:t>
            </a:r>
            <a:endParaRPr b="1" sz="4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0" name="Google Shape;210;g38c6106e78d_0_225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38c6106e78d_0_225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 AI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2" name="Google Shape;212;g38c6106e78d_0_225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Colorare con Gen AI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3" name="Google Shape;213;g38c6106e78d_0_225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4" name="Google Shape;214;g38c6106e78d_0_2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38c6106e78d_0_2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2802" y="6404225"/>
            <a:ext cx="6921300" cy="692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8c6106e78d_0_234"/>
          <p:cNvSpPr txBox="1"/>
          <p:nvPr/>
        </p:nvSpPr>
        <p:spPr>
          <a:xfrm>
            <a:off x="10541735" y="2771922"/>
            <a:ext cx="116133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Nano Banana 🍌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1" name="Google Shape;221;g38c6106e78d_0_234"/>
          <p:cNvSpPr txBox="1"/>
          <p:nvPr/>
        </p:nvSpPr>
        <p:spPr>
          <a:xfrm>
            <a:off x="10541000" y="4292797"/>
            <a:ext cx="13193400" cy="47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b="1"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Transformer</a:t>
            </a:r>
            <a:endParaRPr b="1"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b="1"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445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400"/>
              <a:buFont typeface="Helvetica Neue"/>
              <a:buChar char="●"/>
            </a:pPr>
            <a:r>
              <a:rPr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Addestramento su </a:t>
            </a:r>
            <a:r>
              <a:rPr b="1"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enormi dataset</a:t>
            </a:r>
            <a:endParaRPr b="1"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445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400"/>
              <a:buFont typeface="Helvetica Neue"/>
              <a:buChar char="●"/>
            </a:pPr>
            <a:r>
              <a:rPr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Capacità più </a:t>
            </a:r>
            <a:r>
              <a:rPr b="1"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generaliste</a:t>
            </a:r>
            <a:endParaRPr b="1"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445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400"/>
              <a:buFont typeface="Helvetica Neue"/>
              <a:buChar char="●"/>
            </a:pPr>
            <a:r>
              <a:rPr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Sfruttamento delle schede grafiche con</a:t>
            </a:r>
            <a:r>
              <a:rPr b="1"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calcoli in parallelo</a:t>
            </a:r>
            <a:endParaRPr b="1"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https://poloclub.github.io/transformer-explainer/</a:t>
            </a:r>
            <a:r>
              <a:rPr b="1" lang="en-US" sz="34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 sz="34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2" name="Google Shape;222;g38c6106e78d_0_234"/>
          <p:cNvSpPr txBox="1"/>
          <p:nvPr/>
        </p:nvSpPr>
        <p:spPr>
          <a:xfrm>
            <a:off x="10540998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 AI</a:t>
            </a:r>
            <a:endParaRPr b="1" sz="32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3" name="Google Shape;223;g38c6106e78d_0_234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g38c6106e78d_0_234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5" name="Google Shape;225;g38c6106e78d_0_2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g38c6106e78d_0_2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5174" y="1277524"/>
            <a:ext cx="7462901" cy="1051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8c6106e78d_0_254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38c6106e78d_0_254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 AI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3" name="Google Shape;233;g38c6106e78d_0_254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Risultati e Limiti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4" name="Google Shape;234;g38c6106e78d_0_254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5" name="Google Shape;235;g38c6106e78d_0_2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36" name="Google Shape;236;g38c6106e78d_0_254"/>
          <p:cNvGraphicFramePr/>
          <p:nvPr/>
        </p:nvGraphicFramePr>
        <p:xfrm>
          <a:off x="2519825" y="451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{69930A2C-112B-4BA1-AEF6-F3A7638A2BC6}</a:tableStyleId>
              </a:tblPr>
              <a:tblGrid>
                <a:gridCol w="8111125"/>
                <a:gridCol w="8111125"/>
              </a:tblGrid>
              <a:tr h="1297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200">
                          <a:solidFill>
                            <a:schemeClr val="lt1"/>
                          </a:solidFill>
                        </a:rPr>
                        <a:t>Vantaggi ✅</a:t>
                      </a:r>
                      <a:endParaRPr sz="42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371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200">
                          <a:solidFill>
                            <a:schemeClr val="lt1"/>
                          </a:solidFill>
                        </a:rPr>
                        <a:t>Svantaggi ❌</a:t>
                      </a:r>
                      <a:endParaRPr sz="42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371FF"/>
                    </a:solidFill>
                  </a:tcPr>
                </a:tc>
              </a:tr>
              <a:tr h="2068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Qualità Altissima: Il risultato è realistico e dettagliato.</a:t>
                      </a:r>
                      <a:endParaRPr sz="32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Dipendenza da API: Richiede una chiave e una connessione a Internet.</a:t>
                      </a:r>
                      <a:endParaRPr sz="3200"/>
                    </a:p>
                  </a:txBody>
                  <a:tcPr marT="19050" marB="19050" marR="91425" marL="9142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36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Zero Sforzo di Training: Il modello è già pronto all'uso.</a:t>
                      </a:r>
                      <a:endParaRPr sz="32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Meno Controllo: Il risultato è generato dal modello, non da regole precise.</a:t>
                      </a:r>
                      <a:endParaRPr sz="3200"/>
                    </a:p>
                  </a:txBody>
                  <a:tcPr marT="19050" marB="19050" marR="91425" marL="9142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01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Alta Risoluzione: Opera sull'immagine originale, senza perdita di qualità.</a:t>
                      </a:r>
                      <a:endParaRPr sz="32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Costo: L'uso delle API può avere un costo (a seconda del provider).</a:t>
                      </a:r>
                      <a:endParaRPr sz="3200"/>
                    </a:p>
                  </a:txBody>
                  <a:tcPr marT="19050" marB="19050" marR="91425" marL="9142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9"/>
          <p:cNvPicPr preferRelativeResize="0"/>
          <p:nvPr/>
        </p:nvPicPr>
        <p:blipFill rotWithShape="1">
          <a:blip r:embed="rId3">
            <a:alphaModFix amt="70000"/>
          </a:blip>
          <a:srcRect b="0" l="17754" r="50022" t="0"/>
          <a:stretch/>
        </p:blipFill>
        <p:spPr>
          <a:xfrm>
            <a:off x="2" y="0"/>
            <a:ext cx="12191999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9"/>
          <p:cNvPicPr preferRelativeResize="0"/>
          <p:nvPr/>
        </p:nvPicPr>
        <p:blipFill rotWithShape="1">
          <a:blip r:embed="rId4">
            <a:alphaModFix amt="85000"/>
          </a:blip>
          <a:srcRect b="0" l="49921" r="18211" t="0"/>
          <a:stretch/>
        </p:blipFill>
        <p:spPr>
          <a:xfrm>
            <a:off x="12192000" y="0"/>
            <a:ext cx="12192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9"/>
          <p:cNvSpPr txBox="1"/>
          <p:nvPr/>
        </p:nvSpPr>
        <p:spPr>
          <a:xfrm>
            <a:off x="1034850" y="3716550"/>
            <a:ext cx="22314300" cy="1641900"/>
          </a:xfrm>
          <a:prstGeom prst="rect">
            <a:avLst/>
          </a:prstGeom>
          <a:solidFill>
            <a:srgbClr val="1B73E7">
              <a:alpha val="5190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Raleway ExtraBold"/>
              <a:buNone/>
            </a:pPr>
            <a:r>
              <a:rPr b="1" lang="en-US" sz="10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Non c’è alcun futuro senza memoria</a:t>
            </a:r>
            <a:endParaRPr b="1" i="0" sz="4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4" name="Google Shape;244;p9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5" name="Google Shape;24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2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"/>
          <p:cNvSpPr txBox="1"/>
          <p:nvPr/>
        </p:nvSpPr>
        <p:spPr>
          <a:xfrm>
            <a:off x="1840672" y="824050"/>
            <a:ext cx="58734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Bebas Neue"/>
              <a:buNone/>
            </a:pPr>
            <a:r>
              <a:rPr lang="en-US" sz="3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17 OTTOBRE 2025</a:t>
            </a:r>
            <a:endParaRPr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0" name="Google Shape;70;p2"/>
          <p:cNvSpPr txBox="1"/>
          <p:nvPr/>
        </p:nvSpPr>
        <p:spPr>
          <a:xfrm>
            <a:off x="1820966" y="3280400"/>
            <a:ext cx="8169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aleway Medium"/>
              <a:buNone/>
            </a:pPr>
            <a:r>
              <a:rPr lang="en-US" sz="5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FIGLIOZZI</a:t>
            </a:r>
            <a:endParaRPr sz="5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2"/>
          <p:cNvSpPr txBox="1"/>
          <p:nvPr/>
        </p:nvSpPr>
        <p:spPr>
          <a:xfrm>
            <a:off x="1791200" y="4612650"/>
            <a:ext cx="19699200" cy="57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Raleway ExtraBold"/>
              <a:buNone/>
            </a:pPr>
            <a:r>
              <a:rPr b="1" lang="en-US" sz="10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</a:t>
            </a:r>
            <a:r>
              <a:rPr b="1" lang="en-US" sz="10000">
                <a:solidFill>
                  <a:srgbClr val="FFD9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IA</a:t>
            </a:r>
            <a:r>
              <a:rPr b="1" lang="en-US" sz="10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</a:t>
            </a:r>
            <a:r>
              <a:rPr b="1" lang="en-US" sz="10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Messina: come ridare vita alla Nobile Messina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aleway"/>
              <a:buNone/>
            </a:pPr>
            <a:r>
              <a:rPr lang="en-US" sz="3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Coloriamo delle foto storiche usando l’AI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2" name="Google Shape;7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g38c6106e78d_0_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7867" y="6858001"/>
            <a:ext cx="22760662" cy="542493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38c6106e78d_0_289"/>
          <p:cNvSpPr/>
          <p:nvPr/>
        </p:nvSpPr>
        <p:spPr>
          <a:xfrm>
            <a:off x="15848534" y="9691867"/>
            <a:ext cx="6487200" cy="1309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508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2"/>
                </a:solidFill>
              </a:rPr>
              <a:t>SIS_PYTHON</a:t>
            </a:r>
            <a:endParaRPr sz="3700">
              <a:solidFill>
                <a:schemeClr val="dk2"/>
              </a:solidFill>
            </a:endParaRPr>
          </a:p>
        </p:txBody>
      </p:sp>
      <p:sp>
        <p:nvSpPr>
          <p:cNvPr id="252" name="Google Shape;252;g38c6106e78d_0_289"/>
          <p:cNvSpPr txBox="1"/>
          <p:nvPr/>
        </p:nvSpPr>
        <p:spPr>
          <a:xfrm>
            <a:off x="3935000" y="241461"/>
            <a:ext cx="17466300" cy="3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COME APPLICARE</a:t>
            </a:r>
            <a:endParaRPr b="1" sz="64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IL COUPON </a:t>
            </a:r>
            <a:r>
              <a:rPr b="1" i="1" lang="en-US" sz="6400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SIS_PYTHON </a:t>
            </a:r>
            <a:endParaRPr b="1" i="1" sz="6400">
              <a:solidFill>
                <a:srgbClr val="6AA84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 ACCEDERE</a:t>
            </a:r>
            <a:r>
              <a:rPr b="1" lang="en-US" sz="64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US" sz="6400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GRATIS</a:t>
            </a:r>
            <a:endParaRPr b="1" sz="6400">
              <a:solidFill>
                <a:srgbClr val="6AA84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3" name="Google Shape;253;g38c6106e78d_0_289"/>
          <p:cNvSpPr txBox="1"/>
          <p:nvPr/>
        </p:nvSpPr>
        <p:spPr>
          <a:xfrm>
            <a:off x="3421267" y="4111400"/>
            <a:ext cx="20240100" cy="15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4000">
                <a:solidFill>
                  <a:schemeClr val="dk2"/>
                </a:solidFill>
              </a:rPr>
              <a:t>1. Vai al link del corso: </a:t>
            </a:r>
            <a:r>
              <a:rPr i="1" lang="en-US" sz="4000" u="sng">
                <a:solidFill>
                  <a:schemeClr val="hlink"/>
                </a:solidFill>
                <a:hlinkClick r:id="rId4"/>
              </a:rPr>
              <a:t>https://corsi.datamasters.it/offers/wy9pe2iA/checkout</a:t>
            </a:r>
            <a:endParaRPr i="1" sz="4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4000">
                <a:solidFill>
                  <a:schemeClr val="dk2"/>
                </a:solidFill>
              </a:rPr>
              <a:t>2. Applica il coupon code SIS_PYTHON</a:t>
            </a:r>
            <a:endParaRPr i="1" sz="4000">
              <a:solidFill>
                <a:schemeClr val="dk2"/>
              </a:solidFill>
            </a:endParaRPr>
          </a:p>
        </p:txBody>
      </p:sp>
      <p:cxnSp>
        <p:nvCxnSpPr>
          <p:cNvPr id="254" name="Google Shape;254;g38c6106e78d_0_289"/>
          <p:cNvCxnSpPr/>
          <p:nvPr/>
        </p:nvCxnSpPr>
        <p:spPr>
          <a:xfrm>
            <a:off x="15683662" y="7960600"/>
            <a:ext cx="1659300" cy="12000"/>
          </a:xfrm>
          <a:prstGeom prst="straightConnector1">
            <a:avLst/>
          </a:prstGeom>
          <a:noFill/>
          <a:ln cap="flat" cmpd="sng" w="1016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g38c6106e78d_0_289"/>
          <p:cNvSpPr txBox="1"/>
          <p:nvPr/>
        </p:nvSpPr>
        <p:spPr>
          <a:xfrm>
            <a:off x="17368642" y="7351000"/>
            <a:ext cx="28017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GRATIS</a:t>
            </a:r>
            <a:endParaRPr sz="4800"/>
          </a:p>
        </p:txBody>
      </p:sp>
      <p:pic>
        <p:nvPicPr>
          <p:cNvPr id="256" name="Google Shape;256;g38c6106e78d_0_2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35740" y="308967"/>
            <a:ext cx="1473495" cy="1499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38c6106e78d_0_2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38c6106e78d_0_299"/>
          <p:cNvSpPr txBox="1"/>
          <p:nvPr/>
        </p:nvSpPr>
        <p:spPr>
          <a:xfrm>
            <a:off x="5992525" y="5324225"/>
            <a:ext cx="12557400" cy="35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600"/>
              <a:buFont typeface="Bebas Neue"/>
              <a:buNone/>
            </a:pPr>
            <a:r>
              <a:rPr b="1" i="0" lang="en-US" sz="17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Grazie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aleway"/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 sono domande?</a:t>
            </a:r>
            <a:endParaRPr b="0" i="0" sz="6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3" name="Google Shape;263;g38c6106e78d_0_299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4" name="Google Shape;264;g38c6106e78d_0_29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8c6106e78d_0_267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g38c6106e78d_0_267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Questioni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1" name="Google Shape;271;g38c6106e78d_0_267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2" name="Google Shape;272;g38c6106e78d_0_2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question mark with a black border (Provided by Tenor)" id="273" name="Google Shape;273;g38c6106e78d_0_2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73489" y="3892099"/>
            <a:ext cx="4237025" cy="593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/>
          <p:nvPr/>
        </p:nvSpPr>
        <p:spPr>
          <a:xfrm>
            <a:off x="1244699" y="3487025"/>
            <a:ext cx="8763600" cy="586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7428F"/>
              </a:buClr>
              <a:buSzPts val="3600"/>
              <a:buFont typeface="Raleway"/>
              <a:buNone/>
            </a:pPr>
            <a:r>
              <a:rPr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Cosa andremo a vedere:</a:t>
            </a:r>
            <a:endParaRPr b="0" i="0" sz="48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7428F"/>
              </a:buClr>
              <a:buSzPts val="4800"/>
              <a:buFont typeface="Raleway"/>
              <a:buNone/>
            </a:pPr>
            <a:r>
              <a:t/>
            </a:r>
            <a:endParaRPr b="0" i="0" sz="48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0022" lvl="0" marL="406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800"/>
              <a:buFont typeface="Helvetica Neue"/>
              <a:buChar char="•"/>
            </a:pPr>
            <a:r>
              <a:rPr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Colorare con </a:t>
            </a:r>
            <a:r>
              <a:rPr b="1"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</a:t>
            </a:r>
            <a:br>
              <a:rPr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b="0" i="0" sz="48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0022" lvl="0" marL="406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800"/>
              <a:buFont typeface="Helvetica Neue"/>
              <a:buChar char="•"/>
            </a:pPr>
            <a:r>
              <a:rPr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Colorare con il </a:t>
            </a:r>
            <a:r>
              <a:rPr b="1"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</a:t>
            </a:r>
            <a:endParaRPr b="1" i="0" sz="48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7428F"/>
              </a:buClr>
              <a:buSzPts val="4800"/>
              <a:buFont typeface="Raleway"/>
              <a:buNone/>
            </a:pPr>
            <a:r>
              <a:t/>
            </a:r>
            <a:endParaRPr b="0" i="0" sz="48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30022" lvl="0" marL="406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4800"/>
              <a:buFont typeface="Helvetica Neue"/>
              <a:buChar char="•"/>
            </a:pPr>
            <a:r>
              <a:rPr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Colorare con </a:t>
            </a:r>
            <a:r>
              <a:rPr b="1" lang="en-US" sz="48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 AI</a:t>
            </a:r>
            <a:endParaRPr b="1" i="0" sz="48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10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0"/>
          <p:cNvSpPr txBox="1"/>
          <p:nvPr/>
        </p:nvSpPr>
        <p:spPr>
          <a:xfrm>
            <a:off x="10540998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Agenda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0" name="Google Shape;80;p10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1" name="Google Shape;8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08300" y="4008804"/>
            <a:ext cx="13451001" cy="482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"/>
          <p:cNvSpPr txBox="1"/>
          <p:nvPr/>
        </p:nvSpPr>
        <p:spPr>
          <a:xfrm>
            <a:off x="10400575" y="2305175"/>
            <a:ext cx="10249200" cy="25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450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</a:t>
            </a:r>
            <a:br>
              <a:rPr b="1" i="0" lang="en-US" sz="11500" u="none" cap="none" strike="noStrike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Figliozzi</a:t>
            </a:r>
            <a:endParaRPr b="1" i="0" sz="115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10461008" y="6857988"/>
            <a:ext cx="10249200" cy="20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E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Docente @Data Masters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E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Scientist / AI &amp; Automation Specialist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E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firenze.dev staff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10456626" y="11357825"/>
            <a:ext cx="6784200" cy="7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4300"/>
              <a:buFont typeface="Raleway"/>
              <a:buNone/>
            </a:pPr>
            <a:r>
              <a:rPr b="1" i="0" lang="en-US" sz="4300" u="none" cap="none" strike="noStrike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</a:t>
            </a:r>
            <a:r>
              <a:rPr b="1" lang="en-US" sz="43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DataMasters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3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Google Shape;91;p3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3" title="riccardo-blu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08775"/>
            <a:ext cx="10098451" cy="1009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61000" y="5293526"/>
            <a:ext cx="1157025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g38c6106e78d_0_3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38c6106e78d_0_3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g38c6106e78d_0_317"/>
          <p:cNvGrpSpPr/>
          <p:nvPr/>
        </p:nvGrpSpPr>
        <p:grpSpPr>
          <a:xfrm>
            <a:off x="9542625" y="4330250"/>
            <a:ext cx="5298750" cy="6203413"/>
            <a:chOff x="16600300" y="5224138"/>
            <a:chExt cx="5298750" cy="6203413"/>
          </a:xfrm>
        </p:grpSpPr>
        <p:pic>
          <p:nvPicPr>
            <p:cNvPr id="102" name="Google Shape;102;g38c6106e78d_0_3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6600300" y="5224138"/>
              <a:ext cx="5298750" cy="529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Google Shape;103;g38c6106e78d_0_317"/>
            <p:cNvSpPr txBox="1"/>
            <p:nvPr/>
          </p:nvSpPr>
          <p:spPr>
            <a:xfrm>
              <a:off x="17240700" y="10873450"/>
              <a:ext cx="41268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u="sng">
                  <a:solidFill>
                    <a:schemeClr val="lt1"/>
                  </a:solidFill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https://tinyurl.com/SIS25-DM</a:t>
              </a:r>
              <a:r>
                <a:rPr lang="en-US" sz="2400">
                  <a:solidFill>
                    <a:schemeClr val="lt1"/>
                  </a:solidFill>
                </a:rPr>
                <a:t> </a:t>
              </a:r>
              <a:endParaRPr sz="24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84002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 txBox="1"/>
          <p:nvPr/>
        </p:nvSpPr>
        <p:spPr>
          <a:xfrm>
            <a:off x="10550521" y="5263500"/>
            <a:ext cx="103356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Bebas Neue"/>
              <a:buNone/>
            </a:pPr>
            <a:r>
              <a:rPr lang="en-US" sz="10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3303105" y="4310450"/>
            <a:ext cx="4854000" cy="39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100"/>
              <a:buFont typeface="Bebas Neue"/>
              <a:buNone/>
            </a:pPr>
            <a:r>
              <a:rPr b="1" i="0" lang="en-US" sz="28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11" name="Google Shape;11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2980" y="5389658"/>
            <a:ext cx="78743" cy="2562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116800" y="731520"/>
            <a:ext cx="3604742" cy="11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"/>
          <p:cNvSpPr txBox="1"/>
          <p:nvPr/>
        </p:nvSpPr>
        <p:spPr>
          <a:xfrm>
            <a:off x="1894925" y="5722825"/>
            <a:ext cx="17823000" cy="5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L'idea è semplice: trattare l'immagine come una griglia di pixel e assegnare un colore a ciascuno basandosi su due criteri: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AutoNum type="arabicPeriod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Posizione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In quale area dell'immagine si trova il pixel (cielo, mare, edificio)?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C1242"/>
              </a:buClr>
              <a:buSzPts val="3600"/>
              <a:buFont typeface="Helvetica Neue"/>
              <a:buAutoNum type="arabicPeriod"/>
            </a:pP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Luminosità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Quanto è chiaro o scuro il pixel originale?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È un approccio </a:t>
            </a:r>
            <a:r>
              <a:rPr b="1"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procedurale</a:t>
            </a:r>
            <a:r>
              <a:rPr lang="en-US" sz="36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senza alcun "apprendimento".</a:t>
            </a:r>
            <a:endParaRPr sz="3600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8" name="Google Shape;118;p8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8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8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Colorare con Python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1" name="Google Shape;121;p8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2" name="Google Shape;12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/>
          <p:nvPr/>
        </p:nvSpPr>
        <p:spPr>
          <a:xfrm>
            <a:off x="1227910" y="2462038"/>
            <a:ext cx="116133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Comu camina?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8" name="Google Shape;128;p6"/>
          <p:cNvSpPr txBox="1"/>
          <p:nvPr/>
        </p:nvSpPr>
        <p:spPr>
          <a:xfrm>
            <a:off x="10045525" y="4339800"/>
            <a:ext cx="13909200" cy="538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# Esempio per colorare il cielo</a:t>
            </a:r>
            <a:endParaRPr sz="3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x in range(width):</a:t>
            </a:r>
            <a:endParaRPr sz="3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for y in range(0, int(height * 0.35)): # Regione del cielo</a:t>
            </a:r>
            <a:endParaRPr sz="3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  luminance = calcola_luminosita(pixel)</a:t>
            </a:r>
            <a:endParaRPr sz="3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  if luminance &gt; 160: # Se è un pixel chiaro</a:t>
            </a:r>
            <a:endParaRPr sz="3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      immagine.putpixel((x, y), (135, 206, 235)) # Coloralo di azzurro</a:t>
            </a:r>
            <a:endParaRPr sz="3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13F8E"/>
              </a:buClr>
              <a:buSzPts val="3600"/>
              <a:buFont typeface="Raleway"/>
              <a:buNone/>
            </a:pPr>
            <a:r>
              <a:t/>
            </a:r>
            <a:endParaRPr sz="3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Google Shape;129;p6"/>
          <p:cNvSpPr txBox="1"/>
          <p:nvPr/>
        </p:nvSpPr>
        <p:spPr>
          <a:xfrm>
            <a:off x="10540998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Google Shape;130;p6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6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2" name="Google Shape;13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e office (Provided by Tenor)" id="133" name="Google Shape;133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7900" y="4988138"/>
            <a:ext cx="6747800" cy="3739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8c6106e78d_0_151"/>
          <p:cNvSpPr/>
          <p:nvPr/>
        </p:nvSpPr>
        <p:spPr>
          <a:xfrm flipH="1">
            <a:off x="17240700" y="9728100"/>
            <a:ext cx="7143300" cy="3987900"/>
          </a:xfrm>
          <a:prstGeom prst="rtTriangle">
            <a:avLst/>
          </a:prstGeom>
          <a:solidFill>
            <a:srgbClr val="13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371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38c6106e78d_0_151"/>
          <p:cNvSpPr txBox="1"/>
          <p:nvPr/>
        </p:nvSpPr>
        <p:spPr>
          <a:xfrm>
            <a:off x="1878773" y="731525"/>
            <a:ext cx="6921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A418A"/>
              </a:buClr>
              <a:buSzPts val="5500"/>
              <a:buFont typeface="Bebas Neue"/>
              <a:buNone/>
            </a:pPr>
            <a:r>
              <a:rPr b="1" lang="en-US" sz="3200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</a:t>
            </a:r>
            <a:endParaRPr b="1" i="0" sz="32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0" name="Google Shape;140;g38c6106e78d_0_151"/>
          <p:cNvSpPr txBox="1"/>
          <p:nvPr/>
        </p:nvSpPr>
        <p:spPr>
          <a:xfrm>
            <a:off x="1894920" y="2649875"/>
            <a:ext cx="17823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2B1492"/>
              </a:buClr>
              <a:buSzPts val="11500"/>
              <a:buFont typeface="Raleway ExtraBold"/>
              <a:buNone/>
            </a:pPr>
            <a:r>
              <a:rPr b="1" lang="en-US" sz="11500">
                <a:solidFill>
                  <a:srgbClr val="1371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Risultati e Limiti</a:t>
            </a:r>
            <a:endParaRPr b="1" i="0" sz="1400" u="none" cap="none" strike="noStrike">
              <a:solidFill>
                <a:srgbClr val="1371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g38c6106e78d_0_151"/>
          <p:cNvSpPr txBox="1"/>
          <p:nvPr/>
        </p:nvSpPr>
        <p:spPr>
          <a:xfrm>
            <a:off x="620741" y="12793321"/>
            <a:ext cx="4898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Raleway Medium"/>
              <a:buNone/>
            </a:pPr>
            <a:r>
              <a:rPr b="0" i="0" lang="en-US" sz="3100" u="none" cap="none" strike="noStrike">
                <a:solidFill>
                  <a:srgbClr val="0C1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sudinnovationsummit.it</a:t>
            </a:r>
            <a:endParaRPr b="0" i="0" sz="1400" u="none" cap="none" strike="noStrike">
              <a:solidFill>
                <a:srgbClr val="0C12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2" name="Google Shape;142;g38c6106e78d_0_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16800" y="731520"/>
            <a:ext cx="3617650" cy="11570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3" name="Google Shape;143;g38c6106e78d_0_151"/>
          <p:cNvGraphicFramePr/>
          <p:nvPr/>
        </p:nvGraphicFramePr>
        <p:xfrm>
          <a:off x="2519825" y="451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{69930A2C-112B-4BA1-AEF6-F3A7638A2BC6}</a:tableStyleId>
              </a:tblPr>
              <a:tblGrid>
                <a:gridCol w="8111125"/>
                <a:gridCol w="8111125"/>
              </a:tblGrid>
              <a:tr h="1297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200">
                          <a:solidFill>
                            <a:schemeClr val="lt1"/>
                          </a:solidFill>
                        </a:rPr>
                        <a:t>Vantaggi ✅</a:t>
                      </a:r>
                      <a:endParaRPr sz="42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371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200">
                          <a:solidFill>
                            <a:schemeClr val="lt1"/>
                          </a:solidFill>
                        </a:rPr>
                        <a:t>Svantaggi ❌</a:t>
                      </a:r>
                      <a:endParaRPr sz="42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371FF"/>
                    </a:solidFill>
                  </a:tcPr>
                </a:tc>
              </a:tr>
              <a:tr h="2068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Didattico: Ottimo per capire come è fatta un'immagine.</a:t>
                      </a:r>
                      <a:endParaRPr sz="32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Impreciso: Le regioni sono solo rettangoli approssimativi.</a:t>
                      </a:r>
                      <a:endParaRPr sz="3200"/>
                    </a:p>
                  </a:txBody>
                  <a:tcPr marT="19050" marB="19050" marR="91425" marL="9142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36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Controllo Totale: Decidiamo noi ogni singolo colore.</a:t>
                      </a:r>
                      <a:endParaRPr sz="32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Rigido: Funziona solo per UNA specifica immagine.</a:t>
                      </a:r>
                      <a:endParaRPr sz="3200"/>
                    </a:p>
                  </a:txBody>
                  <a:tcPr marT="19050" marB="19050" marR="91425" marL="9142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01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Veloce: Nessun addestramento richiesto.</a:t>
                      </a:r>
                      <a:endParaRPr sz="32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Non Scalabile: Richiede di riscrivere il codice per ogni nuova foto.</a:t>
                      </a:r>
                      <a:endParaRPr sz="3200"/>
                    </a:p>
                  </a:txBody>
                  <a:tcPr marT="19050" marB="19050" marR="91425" marL="9142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Stefania</dc:creator>
</cp:coreProperties>
</file>